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4"/>
  </p:sldMasterIdLst>
  <p:notesMasterIdLst>
    <p:notesMasterId r:id="rId16"/>
  </p:notesMasterIdLst>
  <p:sldIdLst>
    <p:sldId id="258" r:id="rId5"/>
    <p:sldId id="267" r:id="rId6"/>
    <p:sldId id="280" r:id="rId7"/>
    <p:sldId id="281" r:id="rId8"/>
    <p:sldId id="270" r:id="rId9"/>
    <p:sldId id="285" r:id="rId10"/>
    <p:sldId id="283" r:id="rId11"/>
    <p:sldId id="284" r:id="rId12"/>
    <p:sldId id="275" r:id="rId13"/>
    <p:sldId id="277" r:id="rId14"/>
    <p:sldId id="286" r:id="rId15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310"/>
    <a:srgbClr val="EC728F"/>
    <a:srgbClr val="AEB538"/>
    <a:srgbClr val="387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954" y="62"/>
      </p:cViewPr>
      <p:guideLst>
        <p:guide orient="horz" pos="213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viewProps" Target="viewProp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presProps" Target="presProps.xml" /><Relationship Id="rId2" Type="http://schemas.openxmlformats.org/officeDocument/2006/relationships/customXml" Target="../customXml/item2.xml" /><Relationship Id="rId16" Type="http://schemas.openxmlformats.org/officeDocument/2006/relationships/notesMaster" Target="notesMasters/notesMaster1.xml" /><Relationship Id="rId20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10" Type="http://schemas.openxmlformats.org/officeDocument/2006/relationships/slide" Target="slides/slide6.xml" /><Relationship Id="rId19" Type="http://schemas.openxmlformats.org/officeDocument/2006/relationships/theme" Target="theme/theme1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1810B-9446-48A3-A517-799E2D6E7AE7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A1C5A-3A72-4DF5-BDC9-4A6BE3F9CE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074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1" y="0"/>
            <a:ext cx="7166372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962335" y="1168329"/>
            <a:ext cx="4939593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9319" y="2055278"/>
            <a:ext cx="4821334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9319" y="3941492"/>
            <a:ext cx="4821334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" y="320040"/>
            <a:ext cx="20574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" y="6227064"/>
            <a:ext cx="589102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56732" y="320040"/>
            <a:ext cx="51435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57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14669" y="1"/>
            <a:ext cx="706631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480060" y="1699589"/>
            <a:ext cx="2464914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840" y="2349926"/>
            <a:ext cx="2335361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11765" y="794719"/>
            <a:ext cx="3071732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2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1" y="1"/>
            <a:ext cx="706631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3921101" y="1699589"/>
            <a:ext cx="2464914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85207" y="2349924"/>
            <a:ext cx="2334035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2444" y="802808"/>
            <a:ext cx="3088718" cy="525480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" y="320040"/>
            <a:ext cx="20574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" y="6227064"/>
            <a:ext cx="589102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56732" y="320040"/>
            <a:ext cx="51435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30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5">
            <a:extLst>
              <a:ext uri="{FF2B5EF4-FFF2-40B4-BE49-F238E27FC236}">
                <a16:creationId xmlns:a16="http://schemas.microsoft.com/office/drawing/2014/main" id="{84254B5B-99A2-ADD4-6E2C-8375260D8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889151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</p:spTree>
    <p:extLst>
      <p:ext uri="{BB962C8B-B14F-4D97-AF65-F5344CB8AC3E}">
        <p14:creationId xmlns:p14="http://schemas.microsoft.com/office/powerpoint/2010/main" val="3359473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5781499F-2B5B-A7EE-BE9E-D6FDBA1CD95F}"/>
              </a:ext>
            </a:extLst>
          </p:cNvPr>
          <p:cNvSpPr/>
          <p:nvPr userDrawn="1"/>
        </p:nvSpPr>
        <p:spPr>
          <a:xfrm>
            <a:off x="0" y="0"/>
            <a:ext cx="6858000" cy="6858000"/>
          </a:xfrm>
          <a:prstGeom prst="rect">
            <a:avLst/>
          </a:prstGeom>
          <a:solidFill>
            <a:srgbClr val="AEB5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58A048DA-5C3E-ADC7-EBC5-6DFB6149C2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" y="0"/>
            <a:ext cx="6851506" cy="6858000"/>
          </a:xfrm>
          <a:prstGeom prst="rect">
            <a:avLst/>
          </a:prstGeom>
        </p:spPr>
      </p:pic>
      <p:pic>
        <p:nvPicPr>
          <p:cNvPr id="4" name="Imagen 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D035BD7C-4AB7-F0C0-5346-FC322E4CA6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73" y="0"/>
            <a:ext cx="3088675" cy="1771200"/>
          </a:xfrm>
          <a:prstGeom prst="rect">
            <a:avLst/>
          </a:prstGeom>
        </p:spPr>
      </p:pic>
      <p:sp>
        <p:nvSpPr>
          <p:cNvPr id="8" name="Marcador de texto 15">
            <a:extLst>
              <a:ext uri="{FF2B5EF4-FFF2-40B4-BE49-F238E27FC236}">
                <a16:creationId xmlns:a16="http://schemas.microsoft.com/office/drawing/2014/main" id="{D221CADB-0796-0016-A263-764A36897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889151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</p:spTree>
    <p:extLst>
      <p:ext uri="{BB962C8B-B14F-4D97-AF65-F5344CB8AC3E}">
        <p14:creationId xmlns:p14="http://schemas.microsoft.com/office/powerpoint/2010/main" val="2112432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5781499F-2B5B-A7EE-BE9E-D6FDBA1CD95F}"/>
              </a:ext>
            </a:extLst>
          </p:cNvPr>
          <p:cNvSpPr/>
          <p:nvPr userDrawn="1"/>
        </p:nvSpPr>
        <p:spPr>
          <a:xfrm>
            <a:off x="0" y="0"/>
            <a:ext cx="6858000" cy="6858000"/>
          </a:xfrm>
          <a:prstGeom prst="rect">
            <a:avLst/>
          </a:prstGeom>
          <a:solidFill>
            <a:srgbClr val="F29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id="{9FB06DF6-C494-140C-18C4-BA5F4B5F00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" y="0"/>
            <a:ext cx="6851506" cy="6858000"/>
          </a:xfrm>
          <a:prstGeom prst="rect">
            <a:avLst/>
          </a:prstGeom>
        </p:spPr>
      </p:pic>
      <p:pic>
        <p:nvPicPr>
          <p:cNvPr id="10" name="Imagen 9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DBC55118-A1AD-BC04-5582-DF1D40E39F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73" y="0"/>
            <a:ext cx="3088675" cy="1771200"/>
          </a:xfrm>
          <a:prstGeom prst="rect">
            <a:avLst/>
          </a:prstGeom>
        </p:spPr>
      </p:pic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E94892E3-99DF-7713-4A9C-8413DA8AA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889151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</p:spTree>
    <p:extLst>
      <p:ext uri="{BB962C8B-B14F-4D97-AF65-F5344CB8AC3E}">
        <p14:creationId xmlns:p14="http://schemas.microsoft.com/office/powerpoint/2010/main" val="3536619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5781499F-2B5B-A7EE-BE9E-D6FDBA1CD95F}"/>
              </a:ext>
            </a:extLst>
          </p:cNvPr>
          <p:cNvSpPr/>
          <p:nvPr userDrawn="1"/>
        </p:nvSpPr>
        <p:spPr>
          <a:xfrm>
            <a:off x="0" y="0"/>
            <a:ext cx="6858000" cy="6858000"/>
          </a:xfrm>
          <a:prstGeom prst="rect">
            <a:avLst/>
          </a:prstGeom>
          <a:solidFill>
            <a:srgbClr val="EC7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CD553D7F-063C-D50F-31D9-6FC3E5838D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" y="0"/>
            <a:ext cx="6851506" cy="6858000"/>
          </a:xfrm>
          <a:prstGeom prst="rect">
            <a:avLst/>
          </a:prstGeom>
        </p:spPr>
      </p:pic>
      <p:pic>
        <p:nvPicPr>
          <p:cNvPr id="5" name="Imagen 4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449E7F34-AC2F-0731-FF46-D9A7D7452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73" y="0"/>
            <a:ext cx="3088675" cy="1771200"/>
          </a:xfrm>
          <a:prstGeom prst="rect">
            <a:avLst/>
          </a:prstGeom>
        </p:spPr>
      </p:pic>
      <p:sp>
        <p:nvSpPr>
          <p:cNvPr id="8" name="Marcador de texto 15">
            <a:extLst>
              <a:ext uri="{FF2B5EF4-FFF2-40B4-BE49-F238E27FC236}">
                <a16:creationId xmlns:a16="http://schemas.microsoft.com/office/drawing/2014/main" id="{7599A99C-AE21-3A24-A931-84B235241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889151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</p:spTree>
    <p:extLst>
      <p:ext uri="{BB962C8B-B14F-4D97-AF65-F5344CB8AC3E}">
        <p14:creationId xmlns:p14="http://schemas.microsoft.com/office/powerpoint/2010/main" val="3127581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5781499F-2B5B-A7EE-BE9E-D6FDBA1CD95F}"/>
              </a:ext>
            </a:extLst>
          </p:cNvPr>
          <p:cNvSpPr/>
          <p:nvPr userDrawn="1"/>
        </p:nvSpPr>
        <p:spPr>
          <a:xfrm>
            <a:off x="0" y="0"/>
            <a:ext cx="6858000" cy="6858000"/>
          </a:xfrm>
          <a:prstGeom prst="rect">
            <a:avLst/>
          </a:prstGeom>
          <a:solidFill>
            <a:srgbClr val="38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A55C965B-CE28-5CA4-3533-7590699F4D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" y="0"/>
            <a:ext cx="6851506" cy="6858000"/>
          </a:xfrm>
          <a:prstGeom prst="rect">
            <a:avLst/>
          </a:prstGeom>
        </p:spPr>
      </p:pic>
      <p:pic>
        <p:nvPicPr>
          <p:cNvPr id="4" name="Imagen 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BFADAA48-E2ED-47F3-97CC-F955904E5EE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73" y="0"/>
            <a:ext cx="3088675" cy="1771200"/>
          </a:xfrm>
          <a:prstGeom prst="rect">
            <a:avLst/>
          </a:prstGeom>
        </p:spPr>
      </p:pic>
      <p:sp>
        <p:nvSpPr>
          <p:cNvPr id="6" name="Marcador de texto 15">
            <a:extLst>
              <a:ext uri="{FF2B5EF4-FFF2-40B4-BE49-F238E27FC236}">
                <a16:creationId xmlns:a16="http://schemas.microsoft.com/office/drawing/2014/main" id="{7ECE17C3-B632-28C3-8D79-3B308FF31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889151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</p:spTree>
    <p:extLst>
      <p:ext uri="{BB962C8B-B14F-4D97-AF65-F5344CB8AC3E}">
        <p14:creationId xmlns:p14="http://schemas.microsoft.com/office/powerpoint/2010/main" val="67245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14669" y="1"/>
            <a:ext cx="706631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480060" y="1699589"/>
            <a:ext cx="2464914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166" y="2349924"/>
            <a:ext cx="2334036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1765" y="803186"/>
            <a:ext cx="3068558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1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1" y="0"/>
            <a:ext cx="7166372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802607" y="1158902"/>
            <a:ext cx="3238263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361" y="2028827"/>
            <a:ext cx="3122214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9361" y="3843339"/>
            <a:ext cx="3122214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" y="320040"/>
            <a:ext cx="20574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" y="6227064"/>
            <a:ext cx="589102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56732" y="320040"/>
            <a:ext cx="51435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4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14669" y="1"/>
            <a:ext cx="706631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480060" y="1699589"/>
            <a:ext cx="2464914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965" y="2355068"/>
            <a:ext cx="2341622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17260" y="804029"/>
            <a:ext cx="3068756" cy="2459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5212" y="3585104"/>
            <a:ext cx="3070803" cy="24706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80060" y="320040"/>
            <a:ext cx="20574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" y="6227064"/>
            <a:ext cx="589102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56732" y="320040"/>
            <a:ext cx="51435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8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14669" y="1"/>
            <a:ext cx="706631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480060" y="1699589"/>
            <a:ext cx="2464914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965" y="2355848"/>
            <a:ext cx="2341622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9960" y="802200"/>
            <a:ext cx="2853842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9977" y="1487999"/>
            <a:ext cx="2853506" cy="177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1258" y="3585518"/>
            <a:ext cx="2864756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1258" y="4270332"/>
            <a:ext cx="2864756" cy="17854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80060" y="320040"/>
            <a:ext cx="20574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80060" y="6227064"/>
            <a:ext cx="589102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56732" y="320040"/>
            <a:ext cx="51435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2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14669" y="1"/>
            <a:ext cx="706631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480060" y="1699589"/>
            <a:ext cx="2464914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166" y="2349924"/>
            <a:ext cx="2334035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0060" y="6227064"/>
            <a:ext cx="589102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80060" y="320040"/>
            <a:ext cx="20574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80060" y="6227064"/>
            <a:ext cx="589102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56732" y="320040"/>
            <a:ext cx="51435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65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14669" y="1"/>
            <a:ext cx="706631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480060" y="1699589"/>
            <a:ext cx="2464914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166" y="2349925"/>
            <a:ext cx="2334035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1765" y="801391"/>
            <a:ext cx="3071732" cy="524949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4166" y="3575324"/>
            <a:ext cx="2334035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1" y="0"/>
            <a:ext cx="7166372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483347" y="1698332"/>
            <a:ext cx="3268314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41007" y="0"/>
            <a:ext cx="2616993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689" y="2336403"/>
            <a:ext cx="3148250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735" y="3601942"/>
            <a:ext cx="3149441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80060" y="320040"/>
            <a:ext cx="20574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" y="6227064"/>
            <a:ext cx="3268981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236597" y="320040"/>
            <a:ext cx="51435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0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166" y="2349925"/>
            <a:ext cx="2334035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1766" y="794719"/>
            <a:ext cx="3059317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320040"/>
            <a:ext cx="2057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0060" y="6227064"/>
            <a:ext cx="589102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56732" y="320040"/>
            <a:ext cx="51435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5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38A228-4E9A-0A0A-A9D4-B1E6B4D98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es-ES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s-ES" sz="2800" dirty="0">
                <a:latin typeface="Arial Black" panose="020B0A04020102020204" pitchFamily="34" charset="0"/>
              </a:rPr>
              <a:t>Taller sobre DUELO </a:t>
            </a:r>
          </a:p>
          <a:p>
            <a:pPr marL="0" indent="0" algn="ctr">
              <a:buNone/>
            </a:pP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(1ª parte)</a:t>
            </a:r>
          </a:p>
          <a:p>
            <a:pPr marL="0" indent="0" algn="ctr">
              <a:buNone/>
            </a:pPr>
            <a:endParaRPr lang="es-ES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Sospechas, diagnóstico y vida con un hijo con TEA</a:t>
            </a:r>
          </a:p>
          <a:p>
            <a:pPr marL="0" indent="0" algn="ctr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					Elena Fernández Menéndez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					Psicóloga y Psicoterapeuta</a:t>
            </a:r>
          </a:p>
        </p:txBody>
      </p:sp>
    </p:spTree>
    <p:extLst>
      <p:ext uri="{BB962C8B-B14F-4D97-AF65-F5344CB8AC3E}">
        <p14:creationId xmlns:p14="http://schemas.microsoft.com/office/powerpoint/2010/main" val="2810939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E177365E-709C-4DE2-82D8-E09BFB3B7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1900" b="1" dirty="0">
                <a:latin typeface="Arial" panose="020B0604020202020204" pitchFamily="34" charset="0"/>
                <a:cs typeface="Arial" panose="020B0604020202020204" pitchFamily="34" charset="0"/>
              </a:rPr>
              <a:t>¿Qué vamos a tratar en la segunda parte de este Taller?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Figura del cuidador principal:</a:t>
            </a:r>
          </a:p>
          <a:p>
            <a:pPr marL="0" indent="0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Autoconcepto</a:t>
            </a:r>
          </a:p>
          <a:p>
            <a:pPr lvl="1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Autoestima</a:t>
            </a:r>
          </a:p>
          <a:p>
            <a:pPr lvl="1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Autorregulación</a:t>
            </a:r>
          </a:p>
          <a:p>
            <a:pPr marL="457200" lvl="1" indent="0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Estrés</a:t>
            </a:r>
          </a:p>
          <a:p>
            <a:pPr lvl="1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Resiliencia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6730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E177365E-709C-4DE2-82D8-E09BFB3B7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ES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ES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ES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sz="1900" b="1" dirty="0">
                <a:latin typeface="Arial" panose="020B0604020202020204" pitchFamily="34" charset="0"/>
                <a:cs typeface="Arial" panose="020B0604020202020204" pitchFamily="34" charset="0"/>
              </a:rPr>
              <a:t>¡Gracias por vuestra atención y participación!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5636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E177365E-709C-4DE2-82D8-E09BFB3B7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¿Cómo se caracterizan los Trastornos del Espectro Autista?</a:t>
            </a:r>
          </a:p>
          <a:p>
            <a:pPr marL="0" indent="0" algn="just">
              <a:buNone/>
            </a:pPr>
            <a:endParaRPr lang="es-ES" b="1" u="sng" dirty="0"/>
          </a:p>
          <a:p>
            <a:pPr marL="0" indent="0" algn="just">
              <a:buNone/>
            </a:pPr>
            <a:r>
              <a:rPr lang="es-E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DSM V (2013):</a:t>
            </a:r>
          </a:p>
          <a:p>
            <a:pPr marL="457200" lvl="1" indent="0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Déficit persistente en la comunicación e interacción social.</a:t>
            </a:r>
          </a:p>
          <a:p>
            <a:pPr lvl="1"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Patrones repetitivos y restringidos de conducta, actividades </a:t>
            </a:r>
          </a:p>
          <a:p>
            <a:pPr marL="342900" lvl="1" indent="0" algn="just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   e intereses.</a:t>
            </a:r>
          </a:p>
          <a:p>
            <a:pPr lvl="1"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Síntomas presentes en la infancia temprana.</a:t>
            </a:r>
          </a:p>
          <a:p>
            <a:pPr lvl="1"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Síntomas que limitan y alteran el funcionamiento diario.</a:t>
            </a:r>
          </a:p>
          <a:p>
            <a:pPr marL="0" indent="0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438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4F355B1C-7838-E0FE-88E9-2B670433E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¿Cómo impacta en la familia la sospecha, diagnóstico y vida con un hijo con TEA? </a:t>
            </a:r>
          </a:p>
          <a:p>
            <a:pPr marL="0" indent="0" algn="ctr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Cuando se va a producir un nacimiento, es conveniente tener en cuenta estos aspectos:</a:t>
            </a:r>
          </a:p>
          <a:p>
            <a:pPr marL="0" indent="0">
              <a:buNone/>
            </a:pPr>
            <a:endParaRPr lang="es-ES" sz="2800" dirty="0"/>
          </a:p>
          <a:p>
            <a:pPr lvl="3"/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Embarazo</a:t>
            </a:r>
          </a:p>
          <a:p>
            <a:pPr lvl="3"/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Parto</a:t>
            </a:r>
          </a:p>
          <a:p>
            <a:pPr lvl="3"/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Entorno familiar</a:t>
            </a:r>
          </a:p>
          <a:p>
            <a:pPr lvl="3"/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Situación emocional madre/padre</a:t>
            </a:r>
          </a:p>
          <a:p>
            <a:pPr lvl="3"/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Expectativas sobre el recién nacido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3840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DD0BF6CC-5764-2DDA-F3B7-510E924A2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ES" sz="2600" b="1" dirty="0">
                <a:latin typeface="Arial" panose="020B0604020202020204" pitchFamily="34" charset="0"/>
                <a:cs typeface="Arial" panose="020B0604020202020204" pitchFamily="34" charset="0"/>
              </a:rPr>
              <a:t>Al tener las primeras sospechas, es importante fijarnos en lo siguiente:</a:t>
            </a:r>
          </a:p>
          <a:p>
            <a:pPr marL="914400" lvl="2" indent="0">
              <a:buNone/>
            </a:pP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s-ES" sz="2000" u="sng" dirty="0">
                <a:latin typeface="Arial" panose="020B0604020202020204" pitchFamily="34" charset="0"/>
                <a:cs typeface="Arial" panose="020B0604020202020204" pitchFamily="34" charset="0"/>
              </a:rPr>
              <a:t>Momento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(interacción con el bebé, llega a los 3 años y no habla, se lo dicen en la guardería, en el cole…).</a:t>
            </a:r>
          </a:p>
          <a:p>
            <a:pPr lvl="2"/>
            <a:r>
              <a:rPr lang="es-ES" sz="2000" u="sng" dirty="0">
                <a:latin typeface="Arial" panose="020B0604020202020204" pitchFamily="34" charset="0"/>
                <a:cs typeface="Arial" panose="020B0604020202020204" pitchFamily="34" charset="0"/>
              </a:rPr>
              <a:t>Primeras personas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que sospechan (madre, padre, ambos, familiares, personal sanitario, personal educativo, allegados…).</a:t>
            </a:r>
          </a:p>
          <a:p>
            <a:pPr lvl="2"/>
            <a:r>
              <a:rPr lang="es-ES" sz="2000" u="sng" dirty="0">
                <a:latin typeface="Arial" panose="020B0604020202020204" pitchFamily="34" charset="0"/>
                <a:cs typeface="Arial" panose="020B0604020202020204" pitchFamily="34" charset="0"/>
              </a:rPr>
              <a:t>Primeras reacciones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(madre, padre, abuelos, amistades…).</a:t>
            </a:r>
          </a:p>
          <a:p>
            <a:pPr lvl="2"/>
            <a:r>
              <a:rPr lang="es-ES" sz="2000" u="sng" dirty="0">
                <a:latin typeface="Arial" panose="020B0604020202020204" pitchFamily="34" charset="0"/>
                <a:cs typeface="Arial" panose="020B0604020202020204" pitchFamily="34" charset="0"/>
              </a:rPr>
              <a:t>Afrontamiento de la situación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(día a día, terapias, colegios….).</a:t>
            </a:r>
          </a:p>
          <a:p>
            <a:pPr lvl="2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s-ES" sz="2000" u="sng" dirty="0">
                <a:latin typeface="Arial" panose="020B0604020202020204" pitchFamily="34" charset="0"/>
                <a:cs typeface="Arial" panose="020B0604020202020204" pitchFamily="34" charset="0"/>
              </a:rPr>
              <a:t>Fases del “duelo”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(negación, ira, negociación, depresión, aceptación). </a:t>
            </a: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Elisabeth Kübler-Ross (1969)*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587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E177365E-709C-4DE2-82D8-E09BFB3B7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 algn="ctr">
              <a:buNone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Negación. Se niega lo evidente: las alteraciones/diagnóstico...</a:t>
            </a:r>
          </a:p>
          <a:p>
            <a:pPr marL="914400" lvl="2" indent="0" algn="ctr">
              <a:buNone/>
            </a:pPr>
            <a:endParaRPr lang="es-E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 algn="ctr">
              <a:buNone/>
            </a:pPr>
            <a:endParaRPr lang="es-E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 algn="just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Las alteraciones se atribuyen a otros factores no relacionados con los TEA (niño consentido, quiere llamar la atención, comparación con un familiar que tardó en hablar, otro diagnóstico, negación basada en comentarios, opiniones y en búsquedas de internet…).</a:t>
            </a:r>
          </a:p>
          <a:p>
            <a:pPr marL="914400" lvl="2" indent="0" algn="just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 algn="just">
              <a:buNone/>
            </a:pPr>
            <a:r>
              <a:rPr lang="es-ES" sz="1400" u="sng" dirty="0">
                <a:latin typeface="Arial" panose="020B0604020202020204" pitchFamily="34" charset="0"/>
                <a:cs typeface="Arial" panose="020B0604020202020204" pitchFamily="34" charset="0"/>
              </a:rPr>
              <a:t>Posibles consecuencias: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Retraso en la intervención y en el diagnóstico, diferencias y discrepancias entre progenitores/familiares/profesionales.</a:t>
            </a:r>
          </a:p>
          <a:p>
            <a:pPr marL="0" indent="0" algn="ctr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792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EB69DF18-D656-679B-6BAB-01833CF7C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1862774"/>
            <a:ext cx="5915025" cy="4351338"/>
          </a:xfrm>
        </p:spPr>
        <p:txBody>
          <a:bodyPr/>
          <a:lstStyle/>
          <a:p>
            <a:pPr marL="1371600" lvl="3" indent="0" algn="ctr">
              <a:buNone/>
            </a:pPr>
            <a:r>
              <a:rPr lang="es-E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Ira. Se acepta la realidad con sentimientos de enfado.</a:t>
            </a:r>
          </a:p>
          <a:p>
            <a:pPr marL="1371600" lvl="3" indent="0" algn="just">
              <a:buNone/>
            </a:pPr>
            <a:endParaRPr lang="es-ES" sz="1800" b="1" dirty="0">
              <a:solidFill>
                <a:schemeClr val="bg1"/>
              </a:solidFill>
            </a:endParaRPr>
          </a:p>
          <a:p>
            <a:pPr marL="1371600" lvl="3" indent="0" algn="just">
              <a:buNone/>
            </a:pPr>
            <a:endParaRPr lang="es-E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 algn="just">
              <a:buNone/>
            </a:pPr>
            <a:endParaRPr lang="es-E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 algn="just">
              <a:buNone/>
            </a:pPr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Surgen cuestiones como: “¿por qué a mí?”.</a:t>
            </a:r>
          </a:p>
          <a:p>
            <a:pPr marL="1371600" lvl="3" indent="0" algn="just">
              <a:buNone/>
            </a:pPr>
            <a:endParaRPr lang="es-E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 algn="just">
              <a:buNone/>
            </a:pPr>
            <a:r>
              <a:rPr lang="es-ES" sz="1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Posibles consecuencias</a:t>
            </a:r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ambiente familiar negativo, discusiones, enfados, rechazo de las palabras “autismo”, “discapacidad”.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6527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33DCD380-37EF-0F6E-BAF1-698672A5E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algn="ctr">
              <a:buNone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Negociación. Aceptación del trastorno + investigación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lvl="2" indent="0" algn="just">
              <a:buNone/>
            </a:pPr>
            <a:endParaRPr lang="es-ES" sz="1800" dirty="0"/>
          </a:p>
          <a:p>
            <a:pPr marL="914400" lvl="2" indent="0" algn="just">
              <a:buNone/>
            </a:pPr>
            <a:endParaRPr lang="es-ES" sz="1800" dirty="0"/>
          </a:p>
          <a:p>
            <a:pPr marL="914400" lvl="2" indent="0" algn="just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Aceptación de la realidad, necesidad de saber más sobre el desarrollo alterado. </a:t>
            </a:r>
          </a:p>
          <a:p>
            <a:pPr marL="914400" lvl="2" indent="0" algn="just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 algn="just">
              <a:buNone/>
            </a:pPr>
            <a:r>
              <a:rPr lang="es-ES" sz="1400" u="sng" dirty="0">
                <a:latin typeface="Arial" panose="020B0604020202020204" pitchFamily="34" charset="0"/>
                <a:cs typeface="Arial" panose="020B0604020202020204" pitchFamily="34" charset="0"/>
              </a:rPr>
              <a:t>Posibles consecuencias: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Alto nivel de ansiedad, consultas internet, sobrecarga de trabajo/terapias de la persona con TEA. </a:t>
            </a:r>
          </a:p>
        </p:txBody>
      </p:sp>
    </p:spTree>
    <p:extLst>
      <p:ext uri="{BB962C8B-B14F-4D97-AF65-F5344CB8AC3E}">
        <p14:creationId xmlns:p14="http://schemas.microsoft.com/office/powerpoint/2010/main" val="2588350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E72C438B-23F6-EB8D-1117-8362583A2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algn="ctr">
              <a:buNone/>
            </a:pPr>
            <a:endParaRPr lang="es-ES" sz="1800" b="1" dirty="0"/>
          </a:p>
          <a:p>
            <a:pPr marL="914400" lvl="2" indent="0" algn="ctr">
              <a:buNone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Depresión. Sentimientos de angustia, tristeza.</a:t>
            </a:r>
          </a:p>
          <a:p>
            <a:pPr marL="914400" lvl="2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 algn="just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La aceptación de la realidad se combina con un gran sentimiento de tristeza.</a:t>
            </a:r>
          </a:p>
          <a:p>
            <a:pPr marL="914400" lvl="2" indent="0" algn="just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 algn="just">
              <a:buNone/>
            </a:pPr>
            <a:r>
              <a:rPr lang="es-ES" sz="1400" u="sng" dirty="0">
                <a:latin typeface="Arial" panose="020B0604020202020204" pitchFamily="34" charset="0"/>
                <a:cs typeface="Arial" panose="020B0604020202020204" pitchFamily="34" charset="0"/>
              </a:rPr>
              <a:t>Posibles consecuencias: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Trastorno depresivo, sentimiento de pérdida, aislamiento.   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5226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E177365E-709C-4DE2-82D8-E09BFB3B7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ctr">
              <a:buNone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	Aceptación. Aceptación del trastorno y de la realidad que implica.</a:t>
            </a:r>
          </a:p>
          <a:p>
            <a:pPr marL="457200" lvl="1" indent="0" algn="just">
              <a:buNone/>
            </a:pPr>
            <a:endParaRPr lang="es-ES" sz="1800" dirty="0"/>
          </a:p>
          <a:p>
            <a:pPr marL="457200" lvl="1" indent="0" algn="just">
              <a:buNone/>
            </a:pPr>
            <a:endParaRPr lang="es-ES" sz="1800" dirty="0"/>
          </a:p>
          <a:p>
            <a:pPr marL="457200" lvl="1" indent="0" algn="just">
              <a:buNone/>
            </a:pPr>
            <a:endParaRPr lang="es-ES" sz="1800" dirty="0"/>
          </a:p>
          <a:p>
            <a:pPr marL="457200" lvl="1" indent="0" algn="just">
              <a:buNone/>
            </a:pPr>
            <a:r>
              <a:rPr lang="es-ES" dirty="0"/>
              <a:t>	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Reconocimiento de la realidad.</a:t>
            </a:r>
          </a:p>
          <a:p>
            <a:pPr marL="457200" lvl="1" indent="0" algn="just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u="sng" dirty="0">
                <a:latin typeface="Arial" panose="020B0604020202020204" pitchFamily="34" charset="0"/>
                <a:cs typeface="Arial" panose="020B0604020202020204" pitchFamily="34" charset="0"/>
              </a:rPr>
              <a:t>Posibles consecuencias: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Permite seguir adelante. Agotamiento. 	Estrés.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4417650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c3f93d8-12d9-4ac7-bb15-d5013355d1af">
      <Terms xmlns="http://schemas.microsoft.com/office/infopath/2007/PartnerControls"/>
    </lcf76f155ced4ddcb4097134ff3c332f>
    <SharedWithUsers xmlns="28086117-06b5-4071-b8ba-455c36dd9b68">
      <UserInfo>
        <DisplayName>Alba Jiménez Rodríguez</DisplayName>
        <AccountId>64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8B9C7005CD74DBC8D3E804EC844DA" ma:contentTypeVersion="15" ma:contentTypeDescription="Crear nuevo documento." ma:contentTypeScope="" ma:versionID="bf31075dd5549791f7fde3fbe7dc1bcf">
  <xsd:schema xmlns:xsd="http://www.w3.org/2001/XMLSchema" xmlns:xs="http://www.w3.org/2001/XMLSchema" xmlns:p="http://schemas.microsoft.com/office/2006/metadata/properties" xmlns:ns2="3c3f93d8-12d9-4ac7-bb15-d5013355d1af" xmlns:ns3="28086117-06b5-4071-b8ba-455c36dd9b68" targetNamespace="http://schemas.microsoft.com/office/2006/metadata/properties" ma:root="true" ma:fieldsID="3b61ec123c1acb15a96b4f41dfd0e6fc" ns2:_="" ns3:_="">
    <xsd:import namespace="3c3f93d8-12d9-4ac7-bb15-d5013355d1af"/>
    <xsd:import namespace="28086117-06b5-4071-b8ba-455c36dd9b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3f93d8-12d9-4ac7-bb15-d5013355d1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36419fac-5122-4921-92bf-8e65e08b3d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86117-06b5-4071-b8ba-455c36dd9b6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D7B019-DE5B-45E0-96DD-97AF640789D8}">
  <ds:schemaRefs>
    <ds:schemaRef ds:uri="http://schemas.microsoft.com/office/2006/metadata/properties"/>
    <ds:schemaRef ds:uri="http://www.w3.org/2000/xmlns/"/>
    <ds:schemaRef ds:uri="3c3f93d8-12d9-4ac7-bb15-d5013355d1af"/>
    <ds:schemaRef ds:uri="http://schemas.microsoft.com/office/infopath/2007/PartnerControls"/>
    <ds:schemaRef ds:uri="28086117-06b5-4071-b8ba-455c36dd9b68"/>
  </ds:schemaRefs>
</ds:datastoreItem>
</file>

<file path=customXml/itemProps2.xml><?xml version="1.0" encoding="utf-8"?>
<ds:datastoreItem xmlns:ds="http://schemas.openxmlformats.org/officeDocument/2006/customXml" ds:itemID="{83F32639-673C-4A66-AEB9-49F9868F2B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F6013E-0FF0-4626-93C9-0FADF0376CC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c3f93d8-12d9-4ac7-bb15-d5013355d1af"/>
    <ds:schemaRef ds:uri="28086117-06b5-4071-b8ba-455c36dd9b6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502</Words>
  <Application>Microsoft Office PowerPoint</Application>
  <PresentationFormat>Personalizado</PresentationFormat>
  <Paragraphs>85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Atlas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Saúl Bartolomé Águila</dc:creator>
  <cp:lastModifiedBy>David Guevara García</cp:lastModifiedBy>
  <cp:revision>61</cp:revision>
  <dcterms:created xsi:type="dcterms:W3CDTF">2022-05-26T16:24:47Z</dcterms:created>
  <dcterms:modified xsi:type="dcterms:W3CDTF">2024-02-26T16:59:33Z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0x01010094B8B9C7005CD74DBC8D3E804EC844DA</vt:lpwstr>
  </property>
  <property fmtid="{D5CDD505-2E9C-101B-9397-08002B2CF9AE}" pid="3" name="MediaServiceImageTags">
    <vt:lpwstr/>
  </property>
</Properties>
</file>